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9" r:id="rId3"/>
    <p:sldId id="261" r:id="rId4"/>
    <p:sldId id="258" r:id="rId5"/>
    <p:sldId id="260" r:id="rId6"/>
    <p:sldId id="269" r:id="rId7"/>
    <p:sldId id="257" r:id="rId8"/>
    <p:sldId id="262" r:id="rId9"/>
    <p:sldId id="267" r:id="rId10"/>
    <p:sldId id="265" r:id="rId11"/>
    <p:sldId id="264" r:id="rId12"/>
    <p:sldId id="268" r:id="rId13"/>
    <p:sldId id="266" r:id="rId14"/>
    <p:sldId id="263"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386" autoAdjust="0"/>
  </p:normalViewPr>
  <p:slideViewPr>
    <p:cSldViewPr>
      <p:cViewPr varScale="1">
        <p:scale>
          <a:sx n="62" d="100"/>
          <a:sy n="62" d="100"/>
        </p:scale>
        <p:origin x="-31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856C15-B6FB-4125-8A67-DE6E36B37A00}" type="datetimeFigureOut">
              <a:rPr lang="en-US" smtClean="0"/>
              <a:t>9/8/2009</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C163BD-51CE-4F95-B22F-727851B8FA56}" type="slidenum">
              <a:rPr lang="en-AU" smtClean="0"/>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C48CD9-7E59-4E12-B8DC-85A23890D9FC}" type="slidenum">
              <a:rPr lang="en-AU"/>
              <a:pPr/>
              <a:t>2</a:t>
            </a:fld>
            <a:endParaRPr lang="en-AU"/>
          </a:p>
        </p:txBody>
      </p:sp>
      <p:sp>
        <p:nvSpPr>
          <p:cNvPr id="22530" name="Rectangle 2"/>
          <p:cNvSpPr>
            <a:spLocks noRot="1" noChangeArrowheads="1" noTextEdit="1"/>
          </p:cNvSpPr>
          <p:nvPr>
            <p:ph type="sldImg"/>
          </p:nvPr>
        </p:nvSpPr>
        <p:spPr>
          <a:ln/>
        </p:spPr>
      </p:sp>
      <p:sp>
        <p:nvSpPr>
          <p:cNvPr id="22531" name="Rectangle 3"/>
          <p:cNvSpPr>
            <a:spLocks noGrp="1" noChangeArrowheads="1"/>
          </p:cNvSpPr>
          <p:nvPr>
            <p:ph type="body" idx="1"/>
          </p:nvPr>
        </p:nvSpPr>
        <p:spPr/>
        <p:txBody>
          <a:bodyPr/>
          <a:lstStyle/>
          <a:p>
            <a:r>
              <a:rPr lang="en-AU" dirty="0"/>
              <a:t>Spelling instruction must happen in the context of the writing lesson. Students must have the opportunity to write on a daily basis. It must have an authentic purpose and an audience. Children will learn to write by writing. They must have predictable conditions for learning (see next slide....Brian </a:t>
            </a:r>
            <a:r>
              <a:rPr lang="en-AU" dirty="0" err="1"/>
              <a:t>Cambourne</a:t>
            </a:r>
            <a:r>
              <a:rPr lang="en-AU" dirty="0"/>
              <a:t>)</a:t>
            </a:r>
          </a:p>
          <a:p>
            <a:r>
              <a:rPr lang="en-AU" dirty="0"/>
              <a:t>Words that students need to spell must come from their own writing….not rote learnt lists of words.</a:t>
            </a:r>
          </a:p>
          <a:p>
            <a:r>
              <a:rPr lang="en-AU" dirty="0"/>
              <a:t>At share time….. Encourage children to share ideas about the ways they remember words.</a:t>
            </a:r>
          </a:p>
          <a:p>
            <a:endParaRPr lang="en-A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DC2751-2345-4C27-A11E-E569EE04E759}" type="slidenum">
              <a:rPr lang="en-AU"/>
              <a:pPr/>
              <a:t>3</a:t>
            </a:fld>
            <a:endParaRPr lang="en-AU"/>
          </a:p>
        </p:txBody>
      </p:sp>
      <p:sp>
        <p:nvSpPr>
          <p:cNvPr id="15362" name="Rectangle 2"/>
          <p:cNvSpPr>
            <a:spLocks noRot="1" noChangeArrowheads="1" noTextEdit="1"/>
          </p:cNvSpPr>
          <p:nvPr>
            <p:ph type="sldImg"/>
          </p:nvPr>
        </p:nvSpPr>
        <p:spPr>
          <a:ln/>
        </p:spPr>
      </p:sp>
      <p:sp>
        <p:nvSpPr>
          <p:cNvPr id="15363" name="Rectangle 3"/>
          <p:cNvSpPr>
            <a:spLocks noGrp="1" noChangeArrowheads="1"/>
          </p:cNvSpPr>
          <p:nvPr>
            <p:ph type="body" idx="1"/>
          </p:nvPr>
        </p:nvSpPr>
        <p:spPr/>
        <p:txBody>
          <a:bodyPr/>
          <a:lstStyle/>
          <a:p>
            <a:pPr>
              <a:lnSpc>
                <a:spcPct val="80000"/>
              </a:lnSpc>
            </a:pPr>
            <a:r>
              <a:rPr lang="en-AU" sz="1000"/>
              <a:t>Time needs to be provided for students to write independently every day in a predictable format. They are more likely to write freely  and enthusiastically if they know they are going to be given sufficient time.</a:t>
            </a:r>
          </a:p>
          <a:p>
            <a:pPr>
              <a:lnSpc>
                <a:spcPct val="80000"/>
              </a:lnSpc>
            </a:pPr>
            <a:endParaRPr lang="en-AU" sz="1000"/>
          </a:p>
          <a:p>
            <a:pPr>
              <a:lnSpc>
                <a:spcPct val="80000"/>
              </a:lnSpc>
            </a:pPr>
            <a:r>
              <a:rPr lang="en-AU" sz="1000"/>
              <a:t>The knowledge that students can regularly choose how and what they write strengthens motivation, provides purpose and gives the writer a clear and specific audience.</a:t>
            </a:r>
          </a:p>
          <a:p>
            <a:pPr>
              <a:lnSpc>
                <a:spcPct val="80000"/>
              </a:lnSpc>
            </a:pPr>
            <a:endParaRPr lang="en-AU" sz="1000"/>
          </a:p>
          <a:p>
            <a:pPr>
              <a:lnSpc>
                <a:spcPct val="80000"/>
              </a:lnSpc>
            </a:pPr>
            <a:r>
              <a:rPr lang="en-AU" sz="1000"/>
              <a:t>Feedback from teacher and peers is vital to the writer. This can happen in share time as well as during roving conferences and small teaching groups. It can provide focus to the writer and direct their thinking. Feedback from the teacher demonstrates the qualities that he values in a text and in a writer.</a:t>
            </a:r>
          </a:p>
          <a:p>
            <a:pPr>
              <a:lnSpc>
                <a:spcPct val="80000"/>
              </a:lnSpc>
            </a:pPr>
            <a:endParaRPr lang="en-AU" sz="1000"/>
          </a:p>
          <a:p>
            <a:pPr>
              <a:lnSpc>
                <a:spcPct val="80000"/>
              </a:lnSpc>
            </a:pPr>
            <a:r>
              <a:rPr lang="en-AU" sz="1000"/>
              <a:t>Modelling is a powerful teaching tool and gives you the opportunity to write in a range of text types. You can articulate your thoughts, demonstrate effective strategies and articulate the thinking behind writing. You can model the writing of a text or how to make improvements on that text.</a:t>
            </a:r>
          </a:p>
          <a:p>
            <a:pPr>
              <a:lnSpc>
                <a:spcPct val="80000"/>
              </a:lnSpc>
            </a:pPr>
            <a:endParaRPr lang="en-AU" sz="1000"/>
          </a:p>
          <a:p>
            <a:pPr>
              <a:lnSpc>
                <a:spcPct val="80000"/>
              </a:lnSpc>
            </a:pPr>
            <a:r>
              <a:rPr lang="en-AU" sz="1000"/>
              <a:t>As teachers we must believe that all children can succeed and that we have high expectations for success within our classrooms. Having high expectations of our students demonstrates to them that we have confidence in their ability to succeed as a writer.</a:t>
            </a:r>
          </a:p>
          <a:p>
            <a:pPr>
              <a:lnSpc>
                <a:spcPct val="80000"/>
              </a:lnSpc>
            </a:pPr>
            <a:endParaRPr lang="en-AU" sz="1000"/>
          </a:p>
          <a:p>
            <a:pPr>
              <a:lnSpc>
                <a:spcPct val="80000"/>
              </a:lnSpc>
            </a:pPr>
            <a:r>
              <a:rPr lang="en-AU" sz="1000"/>
              <a:t>The structure of the EY approach allows for a highly predictable routine which provides a sense of security to the students. It communicates clear expectations and set processes for problem solving and access to resources.</a:t>
            </a:r>
          </a:p>
          <a:p>
            <a:pPr>
              <a:lnSpc>
                <a:spcPct val="80000"/>
              </a:lnSpc>
            </a:pPr>
            <a:endParaRPr lang="en-AU" sz="1000"/>
          </a:p>
          <a:p>
            <a:pPr>
              <a:lnSpc>
                <a:spcPct val="80000"/>
              </a:lnSpc>
            </a:pPr>
            <a:r>
              <a:rPr lang="en-AU" sz="1000"/>
              <a:t>Through modelling all stages of the writing process, teachers demonstrate to students how to evaluate their own writing by knowing what their text is about, what stage they are up to, what they want to write next and where they need help.</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D057A7-5F75-4EA1-BCA7-F401BC7F31C2}" type="slidenum">
              <a:rPr lang="en-AU"/>
              <a:pPr/>
              <a:t>6</a:t>
            </a:fld>
            <a:endParaRPr lang="en-AU"/>
          </a:p>
        </p:txBody>
      </p:sp>
      <p:sp>
        <p:nvSpPr>
          <p:cNvPr id="18434" name="Rectangle 2"/>
          <p:cNvSpPr>
            <a:spLocks noRot="1" noChangeArrowheads="1" noTextEdit="1"/>
          </p:cNvSpPr>
          <p:nvPr>
            <p:ph type="sldImg"/>
          </p:nvPr>
        </p:nvSpPr>
        <p:spPr>
          <a:ln/>
        </p:spPr>
      </p:sp>
      <p:sp>
        <p:nvSpPr>
          <p:cNvPr id="18435"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82989748-1E44-4944-B968-4D7F7989773A}" type="datetimeFigureOut">
              <a:rPr lang="en-US" smtClean="0"/>
              <a:t>9/8/2009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76165CA-9A8B-459F-9149-4AFBAC1F3AF7}" type="slidenum">
              <a:rPr lang="en-AU" smtClean="0"/>
              <a:t>‹#›</a:t>
            </a:fld>
            <a:endParaRPr lang="en-AU"/>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2989748-1E44-4944-B968-4D7F7989773A}" type="datetimeFigureOut">
              <a:rPr lang="en-US" smtClean="0"/>
              <a:t>9/8/2009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76165CA-9A8B-459F-9149-4AFBAC1F3AF7}" type="slidenum">
              <a:rPr lang="en-AU" smtClean="0"/>
              <a:t>‹#›</a:t>
            </a:fld>
            <a:endParaRPr lang="en-AU"/>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2989748-1E44-4944-B968-4D7F7989773A}" type="datetimeFigureOut">
              <a:rPr lang="en-US" smtClean="0"/>
              <a:t>9/8/2009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76165CA-9A8B-459F-9149-4AFBAC1F3AF7}" type="slidenum">
              <a:rPr lang="en-AU" smtClean="0"/>
              <a:t>‹#›</a:t>
            </a:fld>
            <a:endParaRPr lang="en-AU"/>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6870700" cy="160020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685800" y="1828800"/>
            <a:ext cx="37719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10100" y="1828800"/>
            <a:ext cx="37719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1371600" y="6248400"/>
            <a:ext cx="1905000" cy="457200"/>
          </a:xfrm>
        </p:spPr>
        <p:txBody>
          <a:bodyPr/>
          <a:lstStyle>
            <a:lvl1pPr>
              <a:defRPr/>
            </a:lvl1pPr>
          </a:lstStyle>
          <a:p>
            <a:endParaRPr lang="en-AU"/>
          </a:p>
        </p:txBody>
      </p:sp>
      <p:sp>
        <p:nvSpPr>
          <p:cNvPr id="6" name="Footer Placeholder 5"/>
          <p:cNvSpPr>
            <a:spLocks noGrp="1"/>
          </p:cNvSpPr>
          <p:nvPr>
            <p:ph type="ftr" sz="quarter" idx="11"/>
          </p:nvPr>
        </p:nvSpPr>
        <p:spPr>
          <a:xfrm>
            <a:off x="3556000" y="6248400"/>
            <a:ext cx="2895600" cy="457200"/>
          </a:xfrm>
        </p:spPr>
        <p:txBody>
          <a:bodyPr/>
          <a:lstStyle>
            <a:lvl1pPr>
              <a:defRPr/>
            </a:lvl1pPr>
          </a:lstStyle>
          <a:p>
            <a:endParaRPr lang="en-AU"/>
          </a:p>
        </p:txBody>
      </p:sp>
      <p:sp>
        <p:nvSpPr>
          <p:cNvPr id="7" name="Slide Number Placeholder 6"/>
          <p:cNvSpPr>
            <a:spLocks noGrp="1"/>
          </p:cNvSpPr>
          <p:nvPr>
            <p:ph type="sldNum" sz="quarter" idx="12"/>
          </p:nvPr>
        </p:nvSpPr>
        <p:spPr>
          <a:xfrm>
            <a:off x="6718300" y="6248400"/>
            <a:ext cx="1905000" cy="457200"/>
          </a:xfrm>
        </p:spPr>
        <p:txBody>
          <a:bodyPr/>
          <a:lstStyle>
            <a:lvl1pPr>
              <a:defRPr/>
            </a:lvl1pPr>
          </a:lstStyle>
          <a:p>
            <a:fld id="{A6DC6FD1-63BA-4772-94D8-B9EA639DC771}" type="slidenum">
              <a:rPr lang="en-AU"/>
              <a:pPr/>
              <a:t>‹#›</a:t>
            </a:fld>
            <a:endParaRPr lang="en-AU"/>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2989748-1E44-4944-B968-4D7F7989773A}" type="datetimeFigureOut">
              <a:rPr lang="en-US" smtClean="0"/>
              <a:t>9/8/2009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76165CA-9A8B-459F-9149-4AFBAC1F3AF7}" type="slidenum">
              <a:rPr lang="en-AU" smtClean="0"/>
              <a:t>‹#›</a:t>
            </a:fld>
            <a:endParaRPr lang="en-AU"/>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989748-1E44-4944-B968-4D7F7989773A}" type="datetimeFigureOut">
              <a:rPr lang="en-US" smtClean="0"/>
              <a:t>9/8/2009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76165CA-9A8B-459F-9149-4AFBAC1F3AF7}" type="slidenum">
              <a:rPr lang="en-AU" smtClean="0"/>
              <a:t>‹#›</a:t>
            </a:fld>
            <a:endParaRPr lang="en-AU"/>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82989748-1E44-4944-B968-4D7F7989773A}" type="datetimeFigureOut">
              <a:rPr lang="en-US" smtClean="0"/>
              <a:t>9/8/2009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76165CA-9A8B-459F-9149-4AFBAC1F3AF7}" type="slidenum">
              <a:rPr lang="en-AU" smtClean="0"/>
              <a:t>‹#›</a:t>
            </a:fld>
            <a:endParaRPr lang="en-AU"/>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82989748-1E44-4944-B968-4D7F7989773A}" type="datetimeFigureOut">
              <a:rPr lang="en-US" smtClean="0"/>
              <a:t>9/8/2009</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A76165CA-9A8B-459F-9149-4AFBAC1F3AF7}" type="slidenum">
              <a:rPr lang="en-AU" smtClean="0"/>
              <a:t>‹#›</a:t>
            </a:fld>
            <a:endParaRPr lang="en-AU"/>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82989748-1E44-4944-B968-4D7F7989773A}" type="datetimeFigureOut">
              <a:rPr lang="en-US" smtClean="0"/>
              <a:t>9/8/2009</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A76165CA-9A8B-459F-9149-4AFBAC1F3AF7}" type="slidenum">
              <a:rPr lang="en-AU" smtClean="0"/>
              <a:t>‹#›</a:t>
            </a:fld>
            <a:endParaRPr lang="en-AU"/>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989748-1E44-4944-B968-4D7F7989773A}" type="datetimeFigureOut">
              <a:rPr lang="en-US" smtClean="0"/>
              <a:t>9/8/2009</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A76165CA-9A8B-459F-9149-4AFBAC1F3AF7}" type="slidenum">
              <a:rPr lang="en-AU" smtClean="0"/>
              <a:t>‹#›</a:t>
            </a:fld>
            <a:endParaRPr lang="en-AU"/>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989748-1E44-4944-B968-4D7F7989773A}" type="datetimeFigureOut">
              <a:rPr lang="en-US" smtClean="0"/>
              <a:t>9/8/2009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76165CA-9A8B-459F-9149-4AFBAC1F3AF7}" type="slidenum">
              <a:rPr lang="en-AU" smtClean="0"/>
              <a:t>‹#›</a:t>
            </a:fld>
            <a:endParaRPr lang="en-AU"/>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989748-1E44-4944-B968-4D7F7989773A}" type="datetimeFigureOut">
              <a:rPr lang="en-US" smtClean="0"/>
              <a:t>9/8/2009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76165CA-9A8B-459F-9149-4AFBAC1F3AF7}" type="slidenum">
              <a:rPr lang="en-AU" smtClean="0"/>
              <a:t>‹#›</a:t>
            </a:fld>
            <a:endParaRPr lang="en-AU"/>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989748-1E44-4944-B968-4D7F7989773A}" type="datetimeFigureOut">
              <a:rPr lang="en-US" smtClean="0"/>
              <a:t>9/8/2009</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6165CA-9A8B-459F-9149-4AFBAC1F3AF7}" type="slidenum">
              <a:rPr lang="en-AU" smtClean="0"/>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AU" sz="7200" dirty="0" smtClean="0"/>
              <a:t>Independent Writing</a:t>
            </a:r>
            <a:endParaRPr lang="en-AU" sz="7200" dirty="0"/>
          </a:p>
        </p:txBody>
      </p:sp>
      <p:sp>
        <p:nvSpPr>
          <p:cNvPr id="3" name="Subtitle 2"/>
          <p:cNvSpPr>
            <a:spLocks noGrp="1"/>
          </p:cNvSpPr>
          <p:nvPr>
            <p:ph type="subTitle" idx="1"/>
          </p:nvPr>
        </p:nvSpPr>
        <p:spPr/>
        <p:txBody>
          <a:bodyPr/>
          <a:lstStyle/>
          <a:p>
            <a:r>
              <a:rPr lang="en-AU" dirty="0" smtClean="0"/>
              <a:t>(and Spelling)</a:t>
            </a:r>
            <a:endParaRPr lang="en-AU" dirty="0"/>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500174"/>
            <a:ext cx="8229600" cy="1143000"/>
          </a:xfrm>
        </p:spPr>
        <p:txBody>
          <a:bodyPr>
            <a:normAutofit fontScale="90000"/>
          </a:bodyPr>
          <a:lstStyle/>
          <a:p>
            <a:r>
              <a:rPr lang="en-AU" u="sng" dirty="0" smtClean="0"/>
              <a:t>Spelling test</a:t>
            </a:r>
            <a:br>
              <a:rPr lang="en-AU" u="sng" dirty="0" smtClean="0"/>
            </a:br>
            <a:r>
              <a:rPr lang="en-AU" u="sng" dirty="0" smtClean="0"/>
              <a:t/>
            </a:r>
            <a:br>
              <a:rPr lang="en-AU" u="sng" dirty="0" smtClean="0"/>
            </a:br>
            <a:r>
              <a:rPr lang="en-AU" u="sng" dirty="0"/>
              <a:t/>
            </a:r>
            <a:br>
              <a:rPr lang="en-AU" u="sng" dirty="0"/>
            </a:br>
            <a:r>
              <a:rPr lang="en-AU" u="sng" dirty="0"/>
              <a:t/>
            </a:r>
            <a:br>
              <a:rPr lang="en-AU" u="sng" dirty="0"/>
            </a:br>
            <a:r>
              <a:rPr lang="en-AU" dirty="0" smtClean="0"/>
              <a:t>There are ten words in the test. Predict how many you will spell correctly.</a:t>
            </a:r>
            <a:endParaRPr lang="en-AU" dirty="0"/>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Spelling test</a:t>
            </a:r>
            <a:endParaRPr lang="en-AU" u="sng" dirty="0"/>
          </a:p>
        </p:txBody>
      </p:sp>
      <p:sp>
        <p:nvSpPr>
          <p:cNvPr id="3" name="Content Placeholder 2"/>
          <p:cNvSpPr>
            <a:spLocks noGrp="1"/>
          </p:cNvSpPr>
          <p:nvPr>
            <p:ph idx="1"/>
          </p:nvPr>
        </p:nvSpPr>
        <p:spPr/>
        <p:txBody>
          <a:bodyPr>
            <a:normAutofit fontScale="85000" lnSpcReduction="20000"/>
          </a:bodyPr>
          <a:lstStyle/>
          <a:p>
            <a:r>
              <a:rPr lang="en-AU" dirty="0" smtClean="0"/>
              <a:t>seal</a:t>
            </a:r>
          </a:p>
          <a:p>
            <a:r>
              <a:rPr lang="en-AU" dirty="0" smtClean="0"/>
              <a:t>haemorrhage</a:t>
            </a:r>
          </a:p>
          <a:p>
            <a:r>
              <a:rPr lang="en-AU" dirty="0" smtClean="0"/>
              <a:t>polyphonic</a:t>
            </a:r>
          </a:p>
          <a:p>
            <a:r>
              <a:rPr lang="en-AU" dirty="0" smtClean="0"/>
              <a:t>carbonaceous</a:t>
            </a:r>
          </a:p>
          <a:p>
            <a:r>
              <a:rPr lang="en-AU" dirty="0" smtClean="0"/>
              <a:t>reign</a:t>
            </a:r>
          </a:p>
          <a:p>
            <a:r>
              <a:rPr lang="en-AU" dirty="0" smtClean="0"/>
              <a:t>separate</a:t>
            </a:r>
          </a:p>
          <a:p>
            <a:r>
              <a:rPr lang="en-AU" dirty="0" smtClean="0"/>
              <a:t>integrate</a:t>
            </a:r>
          </a:p>
          <a:p>
            <a:r>
              <a:rPr lang="en-AU" dirty="0" smtClean="0"/>
              <a:t>diarrhoea</a:t>
            </a:r>
          </a:p>
          <a:p>
            <a:r>
              <a:rPr lang="en-AU" dirty="0" smtClean="0"/>
              <a:t>parallelogram</a:t>
            </a:r>
          </a:p>
          <a:p>
            <a:r>
              <a:rPr lang="en-AU" dirty="0" smtClean="0"/>
              <a:t>didgeridoo</a:t>
            </a:r>
          </a:p>
          <a:p>
            <a:endParaRPr lang="en-AU" dirty="0"/>
          </a:p>
        </p:txBody>
      </p:sp>
      <p:sp>
        <p:nvSpPr>
          <p:cNvPr id="4" name="Rectangle 3"/>
          <p:cNvSpPr/>
          <p:nvPr/>
        </p:nvSpPr>
        <p:spPr>
          <a:xfrm>
            <a:off x="3786182" y="2928934"/>
            <a:ext cx="4728409"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What strategies</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did you use?</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AU"/>
              <a:t>Research tells us…</a:t>
            </a:r>
          </a:p>
        </p:txBody>
      </p:sp>
      <p:sp>
        <p:nvSpPr>
          <p:cNvPr id="33795" name="Rectangle 3"/>
          <p:cNvSpPr>
            <a:spLocks noGrp="1" noChangeArrowheads="1"/>
          </p:cNvSpPr>
          <p:nvPr>
            <p:ph type="body" idx="1"/>
          </p:nvPr>
        </p:nvSpPr>
        <p:spPr/>
        <p:txBody>
          <a:bodyPr/>
          <a:lstStyle/>
          <a:p>
            <a:pPr>
              <a:lnSpc>
                <a:spcPct val="90000"/>
              </a:lnSpc>
            </a:pPr>
            <a:r>
              <a:rPr lang="en-AU" sz="2400"/>
              <a:t>Good spellers are usually good readers.</a:t>
            </a:r>
          </a:p>
          <a:p>
            <a:pPr>
              <a:lnSpc>
                <a:spcPct val="90000"/>
              </a:lnSpc>
            </a:pPr>
            <a:r>
              <a:rPr lang="en-AU" sz="2400"/>
              <a:t>Children move through predictable, developmental stages in spelling.</a:t>
            </a:r>
          </a:p>
          <a:p>
            <a:pPr>
              <a:lnSpc>
                <a:spcPct val="90000"/>
              </a:lnSpc>
            </a:pPr>
            <a:r>
              <a:rPr lang="en-AU" sz="2400"/>
              <a:t>Children use invented spelling to explore their understanding of spelling rules and patterns. These ‘errors’ inform our teaching.</a:t>
            </a:r>
          </a:p>
          <a:p>
            <a:pPr>
              <a:lnSpc>
                <a:spcPct val="90000"/>
              </a:lnSpc>
            </a:pPr>
            <a:r>
              <a:rPr lang="en-AU" sz="2400"/>
              <a:t>Helping a child to become a competent reader and writer must take priority over helping him to become a proficient speller.</a:t>
            </a:r>
          </a:p>
          <a:p>
            <a:pPr>
              <a:lnSpc>
                <a:spcPct val="90000"/>
              </a:lnSpc>
            </a:pPr>
            <a:r>
              <a:rPr lang="en-AU" sz="2400"/>
              <a:t>Students learn more about words through an inquiry approach than a one-size-fits-all memorisation process.</a:t>
            </a:r>
          </a:p>
          <a:p>
            <a:pPr>
              <a:lnSpc>
                <a:spcPct val="90000"/>
              </a:lnSpc>
              <a:buFontTx/>
              <a:buNone/>
            </a:pPr>
            <a:r>
              <a:rPr lang="en-AU" sz="2400"/>
              <a:t>						</a:t>
            </a:r>
            <a:r>
              <a:rPr lang="en-AU" sz="1000"/>
              <a:t>Summary from Gentry &amp; Gillet (1993)</a:t>
            </a:r>
            <a:endParaRPr lang="en-AU" sz="2400"/>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A hard word to spell is one you don’t see very often.</a:t>
            </a:r>
            <a:endParaRPr lang="en-AU" dirty="0"/>
          </a:p>
        </p:txBody>
      </p:sp>
      <p:sp>
        <p:nvSpPr>
          <p:cNvPr id="3" name="Content Placeholder 2"/>
          <p:cNvSpPr>
            <a:spLocks noGrp="1"/>
          </p:cNvSpPr>
          <p:nvPr>
            <p:ph idx="1"/>
          </p:nvPr>
        </p:nvSpPr>
        <p:spPr/>
        <p:txBody>
          <a:bodyPr/>
          <a:lstStyle/>
          <a:p>
            <a:r>
              <a:rPr lang="en-AU" dirty="0" smtClean="0"/>
              <a:t>What are the implications for our teaching?</a:t>
            </a:r>
            <a:endParaRPr lang="en-AU" dirty="0"/>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000372"/>
            <a:ext cx="8229600" cy="1143000"/>
          </a:xfrm>
        </p:spPr>
        <p:txBody>
          <a:bodyPr>
            <a:noAutofit/>
          </a:bodyPr>
          <a:lstStyle/>
          <a:p>
            <a:r>
              <a:rPr lang="en-AU" sz="4800" dirty="0" smtClean="0"/>
              <a:t>What are our beliefs about learning to spell?</a:t>
            </a:r>
            <a:br>
              <a:rPr lang="en-AU" sz="4800" dirty="0" smtClean="0"/>
            </a:br>
            <a:r>
              <a:rPr lang="en-AU" sz="4800" dirty="0"/>
              <a:t/>
            </a:r>
            <a:br>
              <a:rPr lang="en-AU" sz="4800" dirty="0"/>
            </a:br>
            <a:r>
              <a:rPr lang="en-AU" sz="4000" dirty="0" smtClean="0"/>
              <a:t>Write down 3 beliefs that you hold strongly about helping students to become effective spellers.</a:t>
            </a:r>
            <a:endParaRPr lang="en-AU" sz="4800" dirty="0"/>
          </a:p>
        </p:txBody>
      </p:sp>
      <p:pic>
        <p:nvPicPr>
          <p:cNvPr id="2051" name="Picture 3" descr="C:\Program Files\Microsoft Office\Media\CntCD1\Animated\j0283787.gif"/>
          <p:cNvPicPr>
            <a:picLocks noChangeAspect="1" noChangeArrowheads="1" noCrop="1"/>
          </p:cNvPicPr>
          <p:nvPr/>
        </p:nvPicPr>
        <p:blipFill>
          <a:blip r:embed="rId2"/>
          <a:srcRect/>
          <a:stretch>
            <a:fillRect/>
          </a:stretch>
        </p:blipFill>
        <p:spPr bwMode="auto">
          <a:xfrm>
            <a:off x="357158" y="3857628"/>
            <a:ext cx="714380" cy="558515"/>
          </a:xfrm>
          <a:prstGeom prst="rect">
            <a:avLst/>
          </a:prstGeom>
          <a:noFill/>
        </p:spPr>
      </p:pic>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940444"/>
          </a:xfrm>
        </p:spPr>
        <p:txBody>
          <a:bodyPr>
            <a:normAutofit/>
          </a:bodyPr>
          <a:lstStyle/>
          <a:p>
            <a:r>
              <a:rPr lang="en-AU" dirty="0" smtClean="0"/>
              <a:t>What does this mean for us as a school?</a:t>
            </a:r>
            <a:br>
              <a:rPr lang="en-AU" dirty="0" smtClean="0"/>
            </a:br>
            <a:r>
              <a:rPr lang="en-AU" dirty="0" smtClean="0"/>
              <a:t/>
            </a:r>
            <a:br>
              <a:rPr lang="en-AU" dirty="0" smtClean="0"/>
            </a:br>
            <a:r>
              <a:rPr lang="en-AU" dirty="0" smtClean="0"/>
              <a:t>What are our pedagogical beliefs about spelling at Winters Flat PS?</a:t>
            </a:r>
            <a:br>
              <a:rPr lang="en-AU" dirty="0" smtClean="0"/>
            </a:br>
            <a:r>
              <a:rPr lang="en-AU" dirty="0" smtClean="0"/>
              <a:t/>
            </a:r>
            <a:br>
              <a:rPr lang="en-AU" dirty="0" smtClean="0"/>
            </a:br>
            <a:r>
              <a:rPr lang="en-AU" dirty="0" smtClean="0"/>
              <a:t/>
            </a:r>
            <a:br>
              <a:rPr lang="en-AU" dirty="0" smtClean="0"/>
            </a:br>
            <a:r>
              <a:rPr lang="en-AU" sz="4000" dirty="0" smtClean="0"/>
              <a:t>Bundling activity</a:t>
            </a:r>
            <a:endParaRPr lang="en-AU" dirty="0"/>
          </a:p>
        </p:txBody>
      </p:sp>
      <p:pic>
        <p:nvPicPr>
          <p:cNvPr id="3074" name="Picture 2" descr="C:\Program Files\Microsoft Office\Media\CntCD1\Animated\j0283214.gif"/>
          <p:cNvPicPr>
            <a:picLocks noChangeAspect="1" noChangeArrowheads="1" noCrop="1"/>
          </p:cNvPicPr>
          <p:nvPr/>
        </p:nvPicPr>
        <p:blipFill>
          <a:blip r:embed="rId2"/>
          <a:srcRect/>
          <a:stretch>
            <a:fillRect/>
          </a:stretch>
        </p:blipFill>
        <p:spPr bwMode="auto">
          <a:xfrm>
            <a:off x="1071538" y="4786322"/>
            <a:ext cx="1295400" cy="1381125"/>
          </a:xfrm>
          <a:prstGeom prst="rect">
            <a:avLst/>
          </a:prstGeom>
          <a:noFill/>
        </p:spPr>
      </p:pic>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idx="1"/>
          </p:nvPr>
        </p:nvSpPr>
        <p:spPr/>
        <p:txBody>
          <a:bodyPr/>
          <a:lstStyle/>
          <a:p>
            <a:pPr algn="ctr">
              <a:buFontTx/>
              <a:buNone/>
            </a:pPr>
            <a:r>
              <a:rPr lang="en-AU" sz="4000" dirty="0"/>
              <a:t>	Learning spelling separately from writing is like learning music theory without playing music. </a:t>
            </a:r>
            <a:endParaRPr lang="en-AU" sz="4000" dirty="0" smtClean="0"/>
          </a:p>
          <a:p>
            <a:pPr algn="ctr">
              <a:buFontTx/>
              <a:buNone/>
            </a:pPr>
            <a:endParaRPr lang="en-AU" sz="4000" dirty="0"/>
          </a:p>
          <a:p>
            <a:pPr algn="ctr">
              <a:buFontTx/>
              <a:buNone/>
            </a:pPr>
            <a:r>
              <a:rPr lang="en-AU" sz="4000" i="1" dirty="0"/>
              <a:t>What’s the point and where’s the enjoyment?</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AU" sz="4000" u="sng" dirty="0"/>
              <a:t>Supportive conditions for writing…</a:t>
            </a:r>
          </a:p>
        </p:txBody>
      </p:sp>
      <p:sp>
        <p:nvSpPr>
          <p:cNvPr id="13315" name="Rectangle 3"/>
          <p:cNvSpPr>
            <a:spLocks noGrp="1" noChangeArrowheads="1"/>
          </p:cNvSpPr>
          <p:nvPr>
            <p:ph type="body" sz="half" idx="1"/>
          </p:nvPr>
        </p:nvSpPr>
        <p:spPr>
          <a:xfrm>
            <a:off x="685800" y="1828800"/>
            <a:ext cx="6743720" cy="4600596"/>
          </a:xfrm>
        </p:spPr>
        <p:txBody>
          <a:bodyPr>
            <a:normAutofit/>
          </a:bodyPr>
          <a:lstStyle/>
          <a:p>
            <a:r>
              <a:rPr lang="en-AU" sz="2800" dirty="0"/>
              <a:t>Time</a:t>
            </a:r>
          </a:p>
          <a:p>
            <a:r>
              <a:rPr lang="en-AU" sz="2800" dirty="0"/>
              <a:t>Choice</a:t>
            </a:r>
          </a:p>
          <a:p>
            <a:r>
              <a:rPr lang="en-AU" sz="2800" dirty="0"/>
              <a:t>Response</a:t>
            </a:r>
          </a:p>
          <a:p>
            <a:r>
              <a:rPr lang="en-AU" sz="2800" dirty="0"/>
              <a:t>Demonstration</a:t>
            </a:r>
          </a:p>
          <a:p>
            <a:r>
              <a:rPr lang="en-AU" sz="2800" dirty="0"/>
              <a:t>Expectation</a:t>
            </a:r>
          </a:p>
          <a:p>
            <a:r>
              <a:rPr lang="en-AU" sz="2800" dirty="0"/>
              <a:t>Routines</a:t>
            </a:r>
          </a:p>
          <a:p>
            <a:r>
              <a:rPr lang="en-AU" sz="2800" dirty="0" smtClean="0"/>
              <a:t>Evaluation</a:t>
            </a:r>
          </a:p>
          <a:p>
            <a:endParaRPr lang="en-AU" sz="2800" dirty="0"/>
          </a:p>
          <a:p>
            <a:pPr lvl="8">
              <a:buNone/>
            </a:pPr>
            <a:r>
              <a:rPr lang="en-AU" sz="1600" dirty="0" smtClean="0"/>
              <a:t>		Brian </a:t>
            </a:r>
            <a:r>
              <a:rPr lang="en-AU" sz="1600" dirty="0" err="1" smtClean="0"/>
              <a:t>Cambourne</a:t>
            </a:r>
            <a:endParaRPr lang="en-AU" sz="1600" dirty="0"/>
          </a:p>
          <a:p>
            <a:pPr>
              <a:buFontTx/>
              <a:buNone/>
            </a:pPr>
            <a:endParaRPr lang="en-AU" sz="2800" dirty="0"/>
          </a:p>
        </p:txBody>
      </p:sp>
      <p:pic>
        <p:nvPicPr>
          <p:cNvPr id="6" name="Picture 4"/>
          <p:cNvPicPr>
            <a:picLocks noGrp="1" noChangeAspect="1" noChangeArrowheads="1"/>
          </p:cNvPicPr>
          <p:nvPr>
            <p:ph sz="half" idx="2"/>
          </p:nvPr>
        </p:nvPicPr>
        <p:blipFill>
          <a:blip r:embed="rId3"/>
          <a:srcRect/>
          <a:stretch>
            <a:fillRect/>
          </a:stretch>
        </p:blipFill>
        <p:spPr>
          <a:xfrm>
            <a:off x="3604490" y="2000240"/>
            <a:ext cx="4777509" cy="3571900"/>
          </a:xfrm>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2000"/>
                                        <p:tgtEl>
                                          <p:spTgt spid="1331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3315">
                                            <p:txEl>
                                              <p:pRg st="0" end="0"/>
                                            </p:txEl>
                                          </p:spTgt>
                                        </p:tgtEl>
                                        <p:attrNameLst>
                                          <p:attrName>style.visibility</p:attrName>
                                        </p:attrNameLst>
                                      </p:cBhvr>
                                      <p:to>
                                        <p:strVal val="visible"/>
                                      </p:to>
                                    </p:set>
                                    <p:animEffect transition="in" filter="fade">
                                      <p:cBhvr>
                                        <p:cTn id="11" dur="2000"/>
                                        <p:tgtEl>
                                          <p:spTgt spid="13315">
                                            <p:txEl>
                                              <p:pRg st="0" end="0"/>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13315">
                                            <p:txEl>
                                              <p:pRg st="1" end="1"/>
                                            </p:txEl>
                                          </p:spTgt>
                                        </p:tgtEl>
                                        <p:attrNameLst>
                                          <p:attrName>style.visibility</p:attrName>
                                        </p:attrNameLst>
                                      </p:cBhvr>
                                      <p:to>
                                        <p:strVal val="visible"/>
                                      </p:to>
                                    </p:set>
                                    <p:animEffect transition="in" filter="fade">
                                      <p:cBhvr>
                                        <p:cTn id="15" dur="2000"/>
                                        <p:tgtEl>
                                          <p:spTgt spid="13315">
                                            <p:txEl>
                                              <p:pRg st="1" end="1"/>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13315">
                                            <p:txEl>
                                              <p:pRg st="2" end="2"/>
                                            </p:txEl>
                                          </p:spTgt>
                                        </p:tgtEl>
                                        <p:attrNameLst>
                                          <p:attrName>style.visibility</p:attrName>
                                        </p:attrNameLst>
                                      </p:cBhvr>
                                      <p:to>
                                        <p:strVal val="visible"/>
                                      </p:to>
                                    </p:set>
                                    <p:animEffect transition="in" filter="fade">
                                      <p:cBhvr>
                                        <p:cTn id="19" dur="2000"/>
                                        <p:tgtEl>
                                          <p:spTgt spid="13315">
                                            <p:txEl>
                                              <p:pRg st="2" end="2"/>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13315">
                                            <p:txEl>
                                              <p:pRg st="3" end="3"/>
                                            </p:txEl>
                                          </p:spTgt>
                                        </p:tgtEl>
                                        <p:attrNameLst>
                                          <p:attrName>style.visibility</p:attrName>
                                        </p:attrNameLst>
                                      </p:cBhvr>
                                      <p:to>
                                        <p:strVal val="visible"/>
                                      </p:to>
                                    </p:set>
                                    <p:animEffect transition="in" filter="fade">
                                      <p:cBhvr>
                                        <p:cTn id="23" dur="2000"/>
                                        <p:tgtEl>
                                          <p:spTgt spid="13315">
                                            <p:txEl>
                                              <p:pRg st="3" end="3"/>
                                            </p:tx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13315">
                                            <p:txEl>
                                              <p:pRg st="4" end="4"/>
                                            </p:txEl>
                                          </p:spTgt>
                                        </p:tgtEl>
                                        <p:attrNameLst>
                                          <p:attrName>style.visibility</p:attrName>
                                        </p:attrNameLst>
                                      </p:cBhvr>
                                      <p:to>
                                        <p:strVal val="visible"/>
                                      </p:to>
                                    </p:set>
                                    <p:animEffect transition="in" filter="fade">
                                      <p:cBhvr>
                                        <p:cTn id="27" dur="2000"/>
                                        <p:tgtEl>
                                          <p:spTgt spid="13315">
                                            <p:txEl>
                                              <p:pRg st="4" end="4"/>
                                            </p:txEl>
                                          </p:spTgt>
                                        </p:tgtEl>
                                      </p:cBhvr>
                                    </p:animEffect>
                                  </p:childTnLst>
                                </p:cTn>
                              </p:par>
                            </p:childTnLst>
                          </p:cTn>
                        </p:par>
                        <p:par>
                          <p:cTn id="28" fill="hold">
                            <p:stCondLst>
                              <p:cond delay="12000"/>
                            </p:stCondLst>
                            <p:childTnLst>
                              <p:par>
                                <p:cTn id="29" presetID="10" presetClass="entr" presetSubtype="0" fill="hold" grpId="0" nodeType="afterEffect">
                                  <p:stCondLst>
                                    <p:cond delay="0"/>
                                  </p:stCondLst>
                                  <p:childTnLst>
                                    <p:set>
                                      <p:cBhvr>
                                        <p:cTn id="30" dur="1" fill="hold">
                                          <p:stCondLst>
                                            <p:cond delay="0"/>
                                          </p:stCondLst>
                                        </p:cTn>
                                        <p:tgtEl>
                                          <p:spTgt spid="13315">
                                            <p:txEl>
                                              <p:pRg st="5" end="5"/>
                                            </p:txEl>
                                          </p:spTgt>
                                        </p:tgtEl>
                                        <p:attrNameLst>
                                          <p:attrName>style.visibility</p:attrName>
                                        </p:attrNameLst>
                                      </p:cBhvr>
                                      <p:to>
                                        <p:strVal val="visible"/>
                                      </p:to>
                                    </p:set>
                                    <p:animEffect transition="in" filter="fade">
                                      <p:cBhvr>
                                        <p:cTn id="31" dur="2000"/>
                                        <p:tgtEl>
                                          <p:spTgt spid="13315">
                                            <p:txEl>
                                              <p:pRg st="5" end="5"/>
                                            </p:txEl>
                                          </p:spTgt>
                                        </p:tgtEl>
                                      </p:cBhvr>
                                    </p:animEffect>
                                  </p:childTnLst>
                                </p:cTn>
                              </p:par>
                            </p:childTnLst>
                          </p:cTn>
                        </p:par>
                        <p:par>
                          <p:cTn id="32" fill="hold">
                            <p:stCondLst>
                              <p:cond delay="14000"/>
                            </p:stCondLst>
                            <p:childTnLst>
                              <p:par>
                                <p:cTn id="33" presetID="10" presetClass="entr" presetSubtype="0" fill="hold" grpId="0" nodeType="afterEffect">
                                  <p:stCondLst>
                                    <p:cond delay="0"/>
                                  </p:stCondLst>
                                  <p:childTnLst>
                                    <p:set>
                                      <p:cBhvr>
                                        <p:cTn id="34" dur="1" fill="hold">
                                          <p:stCondLst>
                                            <p:cond delay="0"/>
                                          </p:stCondLst>
                                        </p:cTn>
                                        <p:tgtEl>
                                          <p:spTgt spid="13315">
                                            <p:txEl>
                                              <p:pRg st="6" end="6"/>
                                            </p:txEl>
                                          </p:spTgt>
                                        </p:tgtEl>
                                        <p:attrNameLst>
                                          <p:attrName>style.visibility</p:attrName>
                                        </p:attrNameLst>
                                      </p:cBhvr>
                                      <p:to>
                                        <p:strVal val="visible"/>
                                      </p:to>
                                    </p:set>
                                    <p:animEffect transition="in" filter="fade">
                                      <p:cBhvr>
                                        <p:cTn id="35" dur="2000"/>
                                        <p:tgtEl>
                                          <p:spTgt spid="13315">
                                            <p:txEl>
                                              <p:pRg st="6" end="6"/>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315">
                                            <p:txEl>
                                              <p:pRg st="8" end="8"/>
                                            </p:txEl>
                                          </p:spTgt>
                                        </p:tgtEl>
                                        <p:attrNameLst>
                                          <p:attrName>style.visibility</p:attrName>
                                        </p:attrNameLst>
                                      </p:cBhvr>
                                      <p:to>
                                        <p:strVal val="visible"/>
                                      </p:to>
                                    </p:set>
                                    <p:animEffect transition="in" filter="fade">
                                      <p:cBhvr>
                                        <p:cTn id="38" dur="2000"/>
                                        <p:tgtEl>
                                          <p:spTgt spid="1331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00034" y="1928802"/>
            <a:ext cx="8229600" cy="1143000"/>
          </a:xfrm>
        </p:spPr>
        <p:txBody>
          <a:bodyPr>
            <a:normAutofit/>
          </a:bodyPr>
          <a:lstStyle/>
          <a:p>
            <a:r>
              <a:rPr lang="en-AU" sz="4800" dirty="0" smtClean="0"/>
              <a:t>What is a ‘good’ speller?</a:t>
            </a:r>
            <a:endParaRPr lang="en-AU" sz="4800" dirty="0"/>
          </a:p>
        </p:txBody>
      </p:sp>
      <p:sp>
        <p:nvSpPr>
          <p:cNvPr id="6" name="TextBox 5"/>
          <p:cNvSpPr txBox="1"/>
          <p:nvPr/>
        </p:nvSpPr>
        <p:spPr>
          <a:xfrm>
            <a:off x="2786050" y="4286256"/>
            <a:ext cx="3214710" cy="707886"/>
          </a:xfrm>
          <a:prstGeom prst="rect">
            <a:avLst/>
          </a:prstGeom>
          <a:noFill/>
        </p:spPr>
        <p:txBody>
          <a:bodyPr wrap="square" rtlCol="0">
            <a:spAutoFit/>
          </a:bodyPr>
          <a:lstStyle/>
          <a:p>
            <a:r>
              <a:rPr lang="en-AU" sz="4000" dirty="0" smtClean="0"/>
              <a:t>Turn and talk</a:t>
            </a:r>
            <a:endParaRPr lang="en-AU" sz="4000" dirty="0"/>
          </a:p>
        </p:txBody>
      </p:sp>
      <p:pic>
        <p:nvPicPr>
          <p:cNvPr id="1026" name="Picture 2" descr="C:\Program Files\Microsoft Office\Media\CntCD1\Animated\j0283262.gif"/>
          <p:cNvPicPr>
            <a:picLocks noChangeAspect="1" noChangeArrowheads="1" noCrop="1"/>
          </p:cNvPicPr>
          <p:nvPr/>
        </p:nvPicPr>
        <p:blipFill>
          <a:blip r:embed="rId2"/>
          <a:srcRect/>
          <a:stretch>
            <a:fillRect/>
          </a:stretch>
        </p:blipFill>
        <p:spPr bwMode="auto">
          <a:xfrm>
            <a:off x="6429388" y="4071942"/>
            <a:ext cx="1219200" cy="1219200"/>
          </a:xfrm>
          <a:prstGeom prst="rect">
            <a:avLst/>
          </a:prstGeom>
          <a:noFill/>
        </p:spPr>
      </p:pic>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r>
              <a:rPr lang="en-AU" sz="4000" u="sng" dirty="0" smtClean="0"/>
              <a:t/>
            </a:r>
            <a:br>
              <a:rPr lang="en-AU" sz="4000" u="sng" dirty="0" smtClean="0"/>
            </a:br>
            <a:r>
              <a:rPr lang="en-AU" sz="4000" u="sng" dirty="0" smtClean="0"/>
              <a:t>What </a:t>
            </a:r>
            <a:r>
              <a:rPr lang="en-AU" sz="4000" u="sng" dirty="0"/>
              <a:t>is a good speller? </a:t>
            </a:r>
            <a:r>
              <a:rPr lang="en-AU" sz="4000" dirty="0"/>
              <a:t/>
            </a:r>
            <a:br>
              <a:rPr lang="en-AU" sz="4000" dirty="0"/>
            </a:br>
            <a:r>
              <a:rPr lang="en-AU" sz="4000" dirty="0" smtClean="0"/>
              <a:t/>
            </a:r>
            <a:br>
              <a:rPr lang="en-AU" sz="4000" dirty="0" smtClean="0"/>
            </a:br>
            <a:r>
              <a:rPr lang="en-AU" sz="2400" i="1" dirty="0" smtClean="0"/>
              <a:t>A </a:t>
            </a:r>
            <a:r>
              <a:rPr lang="en-AU" sz="2400" i="1" dirty="0"/>
              <a:t>good speller is not necessarily someone who spells all words correctly.</a:t>
            </a:r>
          </a:p>
        </p:txBody>
      </p:sp>
      <p:sp>
        <p:nvSpPr>
          <p:cNvPr id="32771" name="Rectangle 3"/>
          <p:cNvSpPr>
            <a:spLocks noGrp="1" noChangeArrowheads="1"/>
          </p:cNvSpPr>
          <p:nvPr>
            <p:ph type="body" idx="1"/>
          </p:nvPr>
        </p:nvSpPr>
        <p:spPr>
          <a:xfrm>
            <a:off x="428596" y="2332037"/>
            <a:ext cx="8229600" cy="4525963"/>
          </a:xfrm>
        </p:spPr>
        <p:txBody>
          <a:bodyPr/>
          <a:lstStyle/>
          <a:p>
            <a:r>
              <a:rPr lang="en-AU" dirty="0"/>
              <a:t>Good spellers read often and enjoy reading.</a:t>
            </a:r>
          </a:p>
          <a:p>
            <a:r>
              <a:rPr lang="en-AU" dirty="0"/>
              <a:t>Good spellers use what they already know about words to figure out new words.</a:t>
            </a:r>
          </a:p>
          <a:p>
            <a:r>
              <a:rPr lang="en-AU" dirty="0"/>
              <a:t>Good spellers assume responsibility for proofreading and editing.</a:t>
            </a:r>
          </a:p>
          <a:p>
            <a:r>
              <a:rPr lang="en-AU" dirty="0"/>
              <a:t>Good spellers integrate sound, visual and meaning knowledge.</a:t>
            </a:r>
          </a:p>
          <a:p>
            <a:endParaRPr lang="en-AU" dirty="0"/>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00034" y="642918"/>
            <a:ext cx="8229600" cy="1143000"/>
          </a:xfrm>
        </p:spPr>
        <p:txBody>
          <a:bodyPr>
            <a:normAutofit fontScale="90000"/>
          </a:bodyPr>
          <a:lstStyle/>
          <a:p>
            <a:r>
              <a:rPr lang="en-AU" sz="4000" u="sng" dirty="0"/>
              <a:t>What is a good speller? </a:t>
            </a:r>
            <a:r>
              <a:rPr lang="en-AU" sz="4000" dirty="0"/>
              <a:t/>
            </a:r>
            <a:br>
              <a:rPr lang="en-AU" sz="4000" dirty="0"/>
            </a:br>
            <a:r>
              <a:rPr lang="en-AU" sz="4000" dirty="0" smtClean="0"/>
              <a:t/>
            </a:r>
            <a:br>
              <a:rPr lang="en-AU" sz="4000" dirty="0" smtClean="0"/>
            </a:br>
            <a:r>
              <a:rPr lang="en-AU" sz="2400" i="1" dirty="0" smtClean="0"/>
              <a:t>A </a:t>
            </a:r>
            <a:r>
              <a:rPr lang="en-AU" sz="2400" i="1" dirty="0"/>
              <a:t>good speller is not necessarily someone who spells all words correctly.</a:t>
            </a:r>
            <a:r>
              <a:rPr lang="en-AU" sz="2400" dirty="0"/>
              <a:t/>
            </a:r>
            <a:br>
              <a:rPr lang="en-AU" sz="2400" dirty="0"/>
            </a:br>
            <a:endParaRPr lang="en-AU" sz="2400" dirty="0"/>
          </a:p>
        </p:txBody>
      </p:sp>
      <p:sp>
        <p:nvSpPr>
          <p:cNvPr id="6147" name="Rectangle 3"/>
          <p:cNvSpPr>
            <a:spLocks noGrp="1" noChangeArrowheads="1"/>
          </p:cNvSpPr>
          <p:nvPr>
            <p:ph type="body" idx="1"/>
          </p:nvPr>
        </p:nvSpPr>
        <p:spPr>
          <a:xfrm>
            <a:off x="468313" y="2060575"/>
            <a:ext cx="8229600" cy="4525963"/>
          </a:xfrm>
        </p:spPr>
        <p:txBody>
          <a:bodyPr/>
          <a:lstStyle/>
          <a:p>
            <a:pPr>
              <a:lnSpc>
                <a:spcPct val="90000"/>
              </a:lnSpc>
            </a:pPr>
            <a:r>
              <a:rPr lang="en-AU" dirty="0"/>
              <a:t>Good spellers take risks and attempt new words.</a:t>
            </a:r>
          </a:p>
          <a:p>
            <a:pPr>
              <a:lnSpc>
                <a:spcPct val="90000"/>
              </a:lnSpc>
            </a:pPr>
            <a:r>
              <a:rPr lang="en-AU" dirty="0"/>
              <a:t>Good spellers use different strategies to try words.</a:t>
            </a:r>
          </a:p>
          <a:p>
            <a:pPr>
              <a:lnSpc>
                <a:spcPct val="90000"/>
              </a:lnSpc>
            </a:pPr>
            <a:r>
              <a:rPr lang="en-AU" dirty="0"/>
              <a:t>Good spellers use resources like dictionaries and word lists.</a:t>
            </a:r>
          </a:p>
          <a:p>
            <a:pPr>
              <a:lnSpc>
                <a:spcPct val="90000"/>
              </a:lnSpc>
            </a:pPr>
            <a:r>
              <a:rPr lang="en-AU" dirty="0"/>
              <a:t>Good spellers are interested in words.</a:t>
            </a:r>
          </a:p>
          <a:p>
            <a:pPr>
              <a:lnSpc>
                <a:spcPct val="90000"/>
              </a:lnSpc>
            </a:pPr>
            <a:r>
              <a:rPr lang="en-AU" dirty="0"/>
              <a:t>Good spellers are aware that their writing needs to be easily read by others.</a:t>
            </a: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796908"/>
          </a:xfrm>
        </p:spPr>
        <p:txBody>
          <a:bodyPr/>
          <a:lstStyle/>
          <a:p>
            <a:r>
              <a:rPr lang="en-AU" u="sng" dirty="0" smtClean="0"/>
              <a:t>Writing samples</a:t>
            </a:r>
            <a:endParaRPr lang="en-AU" u="sng" dirty="0"/>
          </a:p>
        </p:txBody>
      </p:sp>
      <p:sp>
        <p:nvSpPr>
          <p:cNvPr id="5" name="Content Placeholder 4"/>
          <p:cNvSpPr>
            <a:spLocks noGrp="1"/>
          </p:cNvSpPr>
          <p:nvPr>
            <p:ph sz="half" idx="1"/>
          </p:nvPr>
        </p:nvSpPr>
        <p:spPr>
          <a:xfrm>
            <a:off x="142844" y="1571612"/>
            <a:ext cx="4038600" cy="4525963"/>
          </a:xfrm>
          <a:ln>
            <a:solidFill>
              <a:schemeClr val="tx1"/>
            </a:solidFill>
          </a:ln>
        </p:spPr>
        <p:txBody>
          <a:bodyPr>
            <a:normAutofit fontScale="92500" lnSpcReduction="20000"/>
          </a:bodyPr>
          <a:lstStyle/>
          <a:p>
            <a:pPr>
              <a:buNone/>
            </a:pPr>
            <a:r>
              <a:rPr lang="en-AU" dirty="0" smtClean="0"/>
              <a:t>	One day I went to </a:t>
            </a:r>
            <a:r>
              <a:rPr lang="en-AU" dirty="0" err="1" smtClean="0"/>
              <a:t>daycuer</a:t>
            </a:r>
            <a:r>
              <a:rPr lang="en-AU" dirty="0" smtClean="0"/>
              <a:t> and I </a:t>
            </a:r>
            <a:r>
              <a:rPr lang="en-AU" dirty="0" err="1" smtClean="0"/>
              <a:t>brot</a:t>
            </a:r>
            <a:r>
              <a:rPr lang="en-AU" dirty="0" smtClean="0"/>
              <a:t> two </a:t>
            </a:r>
            <a:r>
              <a:rPr lang="en-AU" dirty="0" err="1" smtClean="0"/>
              <a:t>benebabs</a:t>
            </a:r>
            <a:r>
              <a:rPr lang="en-AU" dirty="0" smtClean="0"/>
              <a:t>.</a:t>
            </a:r>
          </a:p>
          <a:p>
            <a:pPr>
              <a:buNone/>
            </a:pPr>
            <a:r>
              <a:rPr lang="en-AU" dirty="0" smtClean="0"/>
              <a:t>	One was a </a:t>
            </a:r>
            <a:r>
              <a:rPr lang="en-AU" dirty="0" err="1" smtClean="0"/>
              <a:t>rabit</a:t>
            </a:r>
            <a:r>
              <a:rPr lang="en-AU" dirty="0" smtClean="0"/>
              <a:t> and one was a </a:t>
            </a:r>
            <a:r>
              <a:rPr lang="en-AU" dirty="0" err="1" smtClean="0"/>
              <a:t>duk</a:t>
            </a:r>
            <a:r>
              <a:rPr lang="en-AU" dirty="0" smtClean="0"/>
              <a:t>.</a:t>
            </a:r>
          </a:p>
          <a:p>
            <a:pPr>
              <a:buNone/>
            </a:pPr>
            <a:r>
              <a:rPr lang="en-AU" dirty="0" smtClean="0"/>
              <a:t>	I </a:t>
            </a:r>
            <a:r>
              <a:rPr lang="en-AU" dirty="0" err="1" smtClean="0"/>
              <a:t>poot</a:t>
            </a:r>
            <a:r>
              <a:rPr lang="en-AU" dirty="0" smtClean="0"/>
              <a:t> them in my </a:t>
            </a:r>
            <a:r>
              <a:rPr lang="en-AU" dirty="0" err="1" smtClean="0"/>
              <a:t>bacpac</a:t>
            </a:r>
            <a:r>
              <a:rPr lang="en-AU" dirty="0" smtClean="0"/>
              <a:t> and then when I cam </a:t>
            </a:r>
            <a:r>
              <a:rPr lang="en-AU" dirty="0" err="1" smtClean="0"/>
              <a:t>bac</a:t>
            </a:r>
            <a:r>
              <a:rPr lang="en-AU" dirty="0" smtClean="0"/>
              <a:t> to my </a:t>
            </a:r>
            <a:r>
              <a:rPr lang="en-AU" dirty="0" err="1" smtClean="0"/>
              <a:t>bacpac</a:t>
            </a:r>
            <a:r>
              <a:rPr lang="en-AU" dirty="0" smtClean="0"/>
              <a:t> they </a:t>
            </a:r>
            <a:r>
              <a:rPr lang="en-AU" dirty="0" err="1" smtClean="0"/>
              <a:t>wer</a:t>
            </a:r>
            <a:r>
              <a:rPr lang="en-AU" dirty="0" smtClean="0"/>
              <a:t> </a:t>
            </a:r>
            <a:r>
              <a:rPr lang="en-AU" dirty="0" err="1" smtClean="0"/>
              <a:t>gon</a:t>
            </a:r>
            <a:r>
              <a:rPr lang="en-AU" dirty="0" smtClean="0"/>
              <a:t>.</a:t>
            </a:r>
          </a:p>
          <a:p>
            <a:pPr>
              <a:buNone/>
            </a:pPr>
            <a:r>
              <a:rPr lang="en-AU" dirty="0" smtClean="0"/>
              <a:t>	I </a:t>
            </a:r>
            <a:r>
              <a:rPr lang="en-AU" dirty="0" err="1" smtClean="0"/>
              <a:t>lookt</a:t>
            </a:r>
            <a:r>
              <a:rPr lang="en-AU" dirty="0" smtClean="0"/>
              <a:t> </a:t>
            </a:r>
            <a:r>
              <a:rPr lang="en-AU" dirty="0" err="1" smtClean="0"/>
              <a:t>evrewer</a:t>
            </a:r>
            <a:r>
              <a:rPr lang="en-AU" dirty="0" smtClean="0"/>
              <a:t>.</a:t>
            </a:r>
          </a:p>
          <a:p>
            <a:pPr>
              <a:buNone/>
            </a:pPr>
            <a:r>
              <a:rPr lang="en-AU" dirty="0" smtClean="0"/>
              <a:t>	The </a:t>
            </a:r>
            <a:r>
              <a:rPr lang="en-AU" dirty="0" err="1" smtClean="0"/>
              <a:t>techer</a:t>
            </a:r>
            <a:r>
              <a:rPr lang="en-AU" dirty="0" smtClean="0"/>
              <a:t> </a:t>
            </a:r>
            <a:r>
              <a:rPr lang="en-AU" dirty="0" err="1" smtClean="0"/>
              <a:t>poot</a:t>
            </a:r>
            <a:r>
              <a:rPr lang="en-AU" dirty="0" smtClean="0"/>
              <a:t> up a sin a bat my </a:t>
            </a:r>
            <a:r>
              <a:rPr lang="en-AU" dirty="0" err="1" smtClean="0"/>
              <a:t>benebabs</a:t>
            </a:r>
            <a:r>
              <a:rPr lang="en-AU" dirty="0" smtClean="0"/>
              <a:t>. </a:t>
            </a:r>
            <a:r>
              <a:rPr lang="en-AU" dirty="0" err="1" smtClean="0"/>
              <a:t>Thay</a:t>
            </a:r>
            <a:r>
              <a:rPr lang="en-AU" dirty="0" smtClean="0"/>
              <a:t> </a:t>
            </a:r>
            <a:r>
              <a:rPr lang="en-AU" dirty="0" err="1" smtClean="0"/>
              <a:t>wer</a:t>
            </a:r>
            <a:r>
              <a:rPr lang="en-AU" dirty="0" smtClean="0"/>
              <a:t> </a:t>
            </a:r>
            <a:r>
              <a:rPr lang="en-AU" dirty="0" err="1" smtClean="0"/>
              <a:t>mising</a:t>
            </a:r>
            <a:r>
              <a:rPr lang="en-AU" dirty="0" smtClean="0"/>
              <a:t>.</a:t>
            </a:r>
            <a:endParaRPr lang="en-AU" dirty="0"/>
          </a:p>
        </p:txBody>
      </p:sp>
      <p:sp>
        <p:nvSpPr>
          <p:cNvPr id="6" name="Content Placeholder 5"/>
          <p:cNvSpPr>
            <a:spLocks noGrp="1"/>
          </p:cNvSpPr>
          <p:nvPr>
            <p:ph sz="half" idx="2"/>
          </p:nvPr>
        </p:nvSpPr>
        <p:spPr>
          <a:xfrm>
            <a:off x="4929190" y="1571612"/>
            <a:ext cx="4038600" cy="4525963"/>
          </a:xfrm>
          <a:ln>
            <a:solidFill>
              <a:schemeClr val="tx1"/>
            </a:solidFill>
          </a:ln>
        </p:spPr>
        <p:txBody>
          <a:bodyPr>
            <a:normAutofit fontScale="92500" lnSpcReduction="20000"/>
          </a:bodyPr>
          <a:lstStyle/>
          <a:p>
            <a:pPr>
              <a:buNone/>
            </a:pPr>
            <a:r>
              <a:rPr lang="en-AU" dirty="0" smtClean="0"/>
              <a:t>I had a cat. </a:t>
            </a:r>
          </a:p>
          <a:p>
            <a:pPr>
              <a:buNone/>
            </a:pPr>
            <a:r>
              <a:rPr lang="en-AU" dirty="0" smtClean="0"/>
              <a:t>I like my cat. </a:t>
            </a:r>
          </a:p>
          <a:p>
            <a:pPr>
              <a:buNone/>
            </a:pPr>
            <a:r>
              <a:rPr lang="en-AU" dirty="0" smtClean="0"/>
              <a:t>My cat is fat. </a:t>
            </a:r>
          </a:p>
          <a:p>
            <a:pPr>
              <a:buNone/>
            </a:pPr>
            <a:r>
              <a:rPr lang="en-AU" dirty="0" smtClean="0"/>
              <a:t>My cat is good.</a:t>
            </a:r>
            <a:endParaRPr lang="en-AU" dirty="0"/>
          </a:p>
        </p:txBody>
      </p:sp>
      <p:sp>
        <p:nvSpPr>
          <p:cNvPr id="7" name="Rectangle 6"/>
          <p:cNvSpPr/>
          <p:nvPr/>
        </p:nvSpPr>
        <p:spPr>
          <a:xfrm>
            <a:off x="4143372" y="3929066"/>
            <a:ext cx="4732001"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A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Who would you</a:t>
            </a:r>
          </a:p>
          <a:p>
            <a:pPr algn="ctr"/>
            <a:r>
              <a:rPr lang="en-A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rather teach?</a:t>
            </a:r>
            <a:endParaRPr lang="en-A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4)">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496"/>
            <a:ext cx="8229600" cy="1143000"/>
          </a:xfrm>
        </p:spPr>
        <p:txBody>
          <a:bodyPr>
            <a:noAutofit/>
          </a:bodyPr>
          <a:lstStyle/>
          <a:p>
            <a:r>
              <a:rPr lang="en-AU" sz="4800" dirty="0" smtClean="0"/>
              <a:t>What is the difference between a ‘good’ speller and a ‘safe’ speller?</a:t>
            </a:r>
            <a:br>
              <a:rPr lang="en-AU" sz="4800" dirty="0" smtClean="0"/>
            </a:br>
            <a:r>
              <a:rPr lang="en-AU" sz="4800" dirty="0"/>
              <a:t/>
            </a:r>
            <a:br>
              <a:rPr lang="en-AU" sz="4800" dirty="0"/>
            </a:br>
            <a:r>
              <a:rPr lang="en-AU" sz="4000" dirty="0" smtClean="0"/>
              <a:t>Turn and talk</a:t>
            </a:r>
            <a:br>
              <a:rPr lang="en-AU" sz="4000" dirty="0" smtClean="0"/>
            </a:br>
            <a:endParaRPr lang="en-AU" sz="4800" dirty="0"/>
          </a:p>
        </p:txBody>
      </p:sp>
      <p:pic>
        <p:nvPicPr>
          <p:cNvPr id="5" name="Picture 2" descr="C:\Program Files\Microsoft Office\Media\CntCD1\Animated\j0283262.gif"/>
          <p:cNvPicPr>
            <a:picLocks noChangeAspect="1" noChangeArrowheads="1" noCrop="1"/>
          </p:cNvPicPr>
          <p:nvPr/>
        </p:nvPicPr>
        <p:blipFill>
          <a:blip r:embed="rId2"/>
          <a:srcRect/>
          <a:stretch>
            <a:fillRect/>
          </a:stretch>
        </p:blipFill>
        <p:spPr bwMode="auto">
          <a:xfrm>
            <a:off x="6643702" y="4071942"/>
            <a:ext cx="1219200" cy="1219200"/>
          </a:xfrm>
          <a:prstGeom prst="rect">
            <a:avLst/>
          </a:prstGeom>
          <a:noFill/>
        </p:spPr>
      </p:pic>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3" name="Picture 5" descr="IMG"/>
          <p:cNvPicPr>
            <a:picLocks noChangeAspect="1" noChangeArrowheads="1"/>
          </p:cNvPicPr>
          <p:nvPr/>
        </p:nvPicPr>
        <p:blipFill>
          <a:blip r:embed="rId2" cstate="print"/>
          <a:srcRect/>
          <a:stretch>
            <a:fillRect/>
          </a:stretch>
        </p:blipFill>
        <p:spPr>
          <a:xfrm>
            <a:off x="0" y="692150"/>
            <a:ext cx="9144000" cy="6597650"/>
          </a:xfrm>
          <a:prstGeom prst="rect">
            <a:avLst/>
          </a:prstGeom>
          <a:noFill/>
          <a:ln/>
        </p:spPr>
      </p:pic>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TotalTime>
  <Words>712</Words>
  <Application>Microsoft Office PowerPoint</Application>
  <PresentationFormat>On-screen Show (4:3)</PresentationFormat>
  <Paragraphs>85</Paragraphs>
  <Slides>15</Slides>
  <Notes>3</Notes>
  <HiddenSlides>3</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Independent Writing</vt:lpstr>
      <vt:lpstr>Slide 2</vt:lpstr>
      <vt:lpstr>Supportive conditions for writing…</vt:lpstr>
      <vt:lpstr>What is a ‘good’ speller?</vt:lpstr>
      <vt:lpstr> What is a good speller?   A good speller is not necessarily someone who spells all words correctly.</vt:lpstr>
      <vt:lpstr>What is a good speller?   A good speller is not necessarily someone who spells all words correctly. </vt:lpstr>
      <vt:lpstr>Writing samples</vt:lpstr>
      <vt:lpstr>What is the difference between a ‘good’ speller and a ‘safe’ speller?  Turn and talk </vt:lpstr>
      <vt:lpstr>Slide 9</vt:lpstr>
      <vt:lpstr>Spelling test    There are ten words in the test. Predict how many you will spell correctly.</vt:lpstr>
      <vt:lpstr>Spelling test</vt:lpstr>
      <vt:lpstr>Research tells us…</vt:lpstr>
      <vt:lpstr>A hard word to spell is one you don’t see very often.</vt:lpstr>
      <vt:lpstr>What are our beliefs about learning to spell?  Write down 3 beliefs that you hold strongly about helping students to become effective spellers.</vt:lpstr>
      <vt:lpstr>What does this mean for us as a school?  What are our pedagogical beliefs about spelling at Winters Flat PS?   Bundling activity</vt:lpstr>
    </vt:vector>
  </TitlesOfParts>
  <Company>Department of Education and Training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Independent Writing</dc:title>
  <dc:creator>08110039</dc:creator>
  <cp:lastModifiedBy>08110039</cp:lastModifiedBy>
  <cp:revision>17</cp:revision>
  <dcterms:created xsi:type="dcterms:W3CDTF">2009-09-07T23:36:55Z</dcterms:created>
  <dcterms:modified xsi:type="dcterms:W3CDTF">2009-09-08T02:28:22Z</dcterms:modified>
</cp:coreProperties>
</file>